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Alexandria Semi Bold" pitchFamily="2" charset="-78"/>
      <p:regular r:id="rId17"/>
    </p:embeddedFont>
    <p:embeddedFont>
      <p:font typeface="Aptos Black" panose="020B0004020202020204" pitchFamily="34" charset="0"/>
      <p:bold r:id="rId18"/>
      <p:italic r:id="rId19"/>
      <p:boldItalic r:id="rId20"/>
    </p:embeddedFont>
    <p:embeddedFont>
      <p:font typeface="Aptos Light" panose="020B0004020202020204" pitchFamily="34" charset="0"/>
      <p:regular r:id="rId21"/>
      <p:italic r:id="rId22"/>
    </p:embeddedFont>
    <p:embeddedFont>
      <p:font typeface="Aptos SemiBold" panose="020B0004020202020204" pitchFamily="34" charset="0"/>
      <p:regular r:id="rId23"/>
      <p:bold r:id="rId24"/>
      <p:italic r:id="rId25"/>
      <p:boldItalic r:id="rId26"/>
    </p:embeddedFont>
    <p:embeddedFont>
      <p:font typeface="Sora Light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14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58309" y="2892862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"/>
                <a:ea typeface="Alexandria Semi Bold" pitchFamily="34" charset="-122"/>
                <a:cs typeface="Alexandria Semi Bold" pitchFamily="34" charset="-120"/>
              </a:rPr>
              <a:t>GestureVolume Volume control with Hand Gestures</a:t>
            </a:r>
            <a:endParaRPr lang="en-US" sz="4450" dirty="0">
              <a:latin typeface="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464319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"/>
                <a:ea typeface="Sora Light" pitchFamily="34" charset="-122"/>
                <a:cs typeface="Sora Light" pitchFamily="34" charset="-120"/>
              </a:rPr>
              <a:t>Gesture-based Human Computer Interaction</a:t>
            </a:r>
            <a:endParaRPr lang="en-US" sz="1700" dirty="0">
              <a:latin typeface="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"/>
                <a:ea typeface="Sora Light" pitchFamily="34" charset="-122"/>
                <a:cs typeface="Sora Light" pitchFamily="34" charset="-120"/>
              </a:rPr>
              <a:t>MILESTONE 4</a:t>
            </a:r>
            <a:endParaRPr lang="en-US" sz="17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FC7C7-9283-0729-D91C-8578B8303FFF}"/>
              </a:ext>
            </a:extLst>
          </p:cNvPr>
          <p:cNvSpPr txBox="1"/>
          <p:nvPr/>
        </p:nvSpPr>
        <p:spPr>
          <a:xfrm>
            <a:off x="11715751" y="7558087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Sourav Gorai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98696"/>
            <a:ext cx="105675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Real-Time Application &amp; Advantages</a:t>
            </a:r>
            <a:endParaRPr lang="en-US" sz="4450" b="1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7829" y="191345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GestureVolume system delivers immediate, intuitive control, transforming how users interact with their devices in various settings, from home entertainment to professional presentations.</a:t>
            </a:r>
            <a:endParaRPr lang="en-US" sz="2000" b="1" dirty="0"/>
          </a:p>
        </p:txBody>
      </p:sp>
      <p:sp>
        <p:nvSpPr>
          <p:cNvPr id="4" name="Shape 2"/>
          <p:cNvSpPr/>
          <p:nvPr/>
        </p:nvSpPr>
        <p:spPr>
          <a:xfrm>
            <a:off x="758309" y="2973467"/>
            <a:ext cx="6448544" cy="2020372"/>
          </a:xfrm>
          <a:prstGeom prst="roundRect">
            <a:avLst>
              <a:gd name="adj" fmla="val 7241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27829" y="2973467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96804" y="3220522"/>
            <a:ext cx="30225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Touchless &amp; Hygienic</a:t>
            </a:r>
            <a:endParaRPr lang="en-US" sz="2200" b="1" dirty="0">
              <a:latin typeface="Aptos SemiBold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96804" y="3706654"/>
            <a:ext cx="586299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Control volume without physical contact, ideal for public or sterile environments, reducing germ transmission.</a:t>
            </a:r>
            <a:endParaRPr lang="en-US" b="1" dirty="0"/>
          </a:p>
        </p:txBody>
      </p:sp>
      <p:sp>
        <p:nvSpPr>
          <p:cNvPr id="8" name="Shape 6"/>
          <p:cNvSpPr/>
          <p:nvPr/>
        </p:nvSpPr>
        <p:spPr>
          <a:xfrm>
            <a:off x="7423428" y="2973467"/>
            <a:ext cx="6448663" cy="2020372"/>
          </a:xfrm>
          <a:prstGeom prst="roundRect">
            <a:avLst>
              <a:gd name="adj" fmla="val 7241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92948" y="2973467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761923" y="3220522"/>
            <a:ext cx="28775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Intuitive Interaction</a:t>
            </a:r>
            <a:endParaRPr lang="en-US" sz="2200" b="1" dirty="0">
              <a:latin typeface="Aptos SemiBold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761923" y="3706654"/>
            <a:ext cx="58631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Natural hand gestures provide an easy-to-learn and highly responsive user experience, enhancing engagement.</a:t>
            </a:r>
            <a:endParaRPr lang="en-US" b="1" dirty="0"/>
          </a:p>
        </p:txBody>
      </p:sp>
      <p:sp>
        <p:nvSpPr>
          <p:cNvPr id="12" name="Shape 10"/>
          <p:cNvSpPr/>
          <p:nvPr/>
        </p:nvSpPr>
        <p:spPr>
          <a:xfrm>
            <a:off x="758309" y="5210413"/>
            <a:ext cx="6448544" cy="2020372"/>
          </a:xfrm>
          <a:prstGeom prst="roundRect">
            <a:avLst>
              <a:gd name="adj" fmla="val 7241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27829" y="5210413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96804" y="5457468"/>
            <a:ext cx="33326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Enhanced Accessibility</a:t>
            </a:r>
            <a:endParaRPr lang="en-US" sz="2200" b="1" dirty="0">
              <a:latin typeface="Aptos SemiBold" panose="020B00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96804" y="5943600"/>
            <a:ext cx="586299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Offers an alternative control method for users with mobility challenges or when traditional inputs are inconvenient.</a:t>
            </a:r>
            <a:endParaRPr lang="en-US" b="1" dirty="0"/>
          </a:p>
        </p:txBody>
      </p:sp>
      <p:sp>
        <p:nvSpPr>
          <p:cNvPr id="16" name="Shape 14"/>
          <p:cNvSpPr/>
          <p:nvPr/>
        </p:nvSpPr>
        <p:spPr>
          <a:xfrm>
            <a:off x="7423428" y="5210413"/>
            <a:ext cx="6448663" cy="2020372"/>
          </a:xfrm>
          <a:prstGeom prst="roundRect">
            <a:avLst>
              <a:gd name="adj" fmla="val 7241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392948" y="5210413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761923" y="5457468"/>
            <a:ext cx="29487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Versatile Integration</a:t>
            </a:r>
            <a:endParaRPr lang="en-US" sz="2200" b="1" dirty="0">
              <a:latin typeface="Aptos SemiBold" panose="020B00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761923" y="5943600"/>
            <a:ext cx="58631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Seamlessly integrates into home entertainment systems, smart conference rooms, and interactive digital signage.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D9984E-82A9-ED47-C936-3FBA532B27CF}"/>
              </a:ext>
            </a:extLst>
          </p:cNvPr>
          <p:cNvSpPr/>
          <p:nvPr/>
        </p:nvSpPr>
        <p:spPr>
          <a:xfrm>
            <a:off x="12830175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85518"/>
            <a:ext cx="794051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User Interface &amp; Experience</a:t>
            </a:r>
            <a:endParaRPr lang="en-US" sz="4800" b="1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2431494"/>
            <a:ext cx="6448544" cy="1974652"/>
          </a:xfrm>
          <a:prstGeom prst="roundRect">
            <a:avLst>
              <a:gd name="adj" fmla="val 263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82504" y="2655689"/>
            <a:ext cx="30075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Live Visual Feedback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2504" y="3141821"/>
            <a:ext cx="600015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interface displays a live camera feed where users can see the "</a:t>
            </a:r>
            <a:r>
              <a:rPr lang="en-US" b="1" dirty="0">
                <a:solidFill>
                  <a:srgbClr val="3B3535"/>
                </a:solidFill>
                <a:latin typeface="Aptos SemiBold" panose="020B0004020202020204" pitchFamily="34" charset="0"/>
                <a:ea typeface="Sora Light" pitchFamily="34" charset="-122"/>
                <a:cs typeface="Sora Light" pitchFamily="34" charset="-120"/>
              </a:rPr>
              <a:t>Good Detection</a:t>
            </a: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 status and the specific landmarks on their hand.</a:t>
            </a:r>
            <a:endParaRPr lang="en-US" b="1" dirty="0"/>
          </a:p>
        </p:txBody>
      </p:sp>
      <p:sp>
        <p:nvSpPr>
          <p:cNvPr id="6" name="Shape 4"/>
          <p:cNvSpPr/>
          <p:nvPr/>
        </p:nvSpPr>
        <p:spPr>
          <a:xfrm>
            <a:off x="7423428" y="2431494"/>
            <a:ext cx="6448663" cy="1974652"/>
          </a:xfrm>
          <a:prstGeom prst="roundRect">
            <a:avLst>
              <a:gd name="adj" fmla="val 263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47623" y="26556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Recognition Status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47623" y="3141821"/>
            <a:ext cx="60002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dedicated panel shows the current mode—</a:t>
            </a:r>
            <a:r>
              <a:rPr lang="en-US" b="1" dirty="0">
                <a:solidFill>
                  <a:srgbClr val="3B3535"/>
                </a:solidFill>
                <a:latin typeface="Aptos SemiBold" panose="020B0004020202020204" pitchFamily="34" charset="0"/>
                <a:ea typeface="Sora Light" pitchFamily="34" charset="-122"/>
                <a:cs typeface="Sora Light" pitchFamily="34" charset="-120"/>
              </a:rPr>
              <a:t>Open Hand</a:t>
            </a: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(Neutral), </a:t>
            </a:r>
            <a:r>
              <a:rPr lang="en-US" b="1" dirty="0">
                <a:solidFill>
                  <a:srgbClr val="3B3535"/>
                </a:solidFill>
                <a:latin typeface="Aptos SemiBold" panose="020B0004020202020204" pitchFamily="34" charset="0"/>
                <a:ea typeface="Sora Light" pitchFamily="34" charset="-122"/>
                <a:cs typeface="Sora Light" pitchFamily="34" charset="-120"/>
              </a:rPr>
              <a:t>Pinch Mode </a:t>
            </a: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(Active Volume Control), or </a:t>
            </a:r>
            <a:r>
              <a:rPr lang="en-US" b="1" dirty="0">
                <a:solidFill>
                  <a:srgbClr val="3B3535"/>
                </a:solidFill>
                <a:latin typeface="Aptos SemiBold" panose="020B0004020202020204" pitchFamily="34" charset="0"/>
                <a:ea typeface="Sora Light" pitchFamily="34" charset="-122"/>
                <a:cs typeface="Sora Light" pitchFamily="34" charset="-120"/>
              </a:rPr>
              <a:t>Closed Fist </a:t>
            </a: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(Mute).</a:t>
            </a:r>
            <a:endParaRPr lang="en-US" b="1" dirty="0"/>
          </a:p>
        </p:txBody>
      </p:sp>
      <p:sp>
        <p:nvSpPr>
          <p:cNvPr id="9" name="Shape 7"/>
          <p:cNvSpPr/>
          <p:nvPr/>
        </p:nvSpPr>
        <p:spPr>
          <a:xfrm>
            <a:off x="758309" y="4622721"/>
            <a:ext cx="6448544" cy="2321362"/>
          </a:xfrm>
          <a:prstGeom prst="roundRect">
            <a:avLst>
              <a:gd name="adj" fmla="val 2240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2504" y="4846915"/>
            <a:ext cx="30131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Performance Metrics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2504" y="5333048"/>
            <a:ext cx="600015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dashboard tracks live telemetry, including the current volume percentage, the physical distance between fingers in millimeters, and the system's processing latency.</a:t>
            </a:r>
            <a:endParaRPr lang="en-US" b="1" dirty="0"/>
          </a:p>
        </p:txBody>
      </p:sp>
      <p:sp>
        <p:nvSpPr>
          <p:cNvPr id="12" name="Shape 10"/>
          <p:cNvSpPr/>
          <p:nvPr/>
        </p:nvSpPr>
        <p:spPr>
          <a:xfrm>
            <a:off x="7423428" y="4622721"/>
            <a:ext cx="6448663" cy="2321362"/>
          </a:xfrm>
          <a:prstGeom prst="roundRect">
            <a:avLst>
              <a:gd name="adj" fmla="val 2240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47623" y="48469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Intuitive Controls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47623" y="5333048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can manually </a:t>
            </a:r>
            <a:r>
              <a:rPr lang="en-US" b="1" dirty="0">
                <a:solidFill>
                  <a:srgbClr val="3B3535"/>
                </a:solidFill>
                <a:latin typeface="Aptos SemiBold" panose="020B0004020202020204" pitchFamily="34" charset="0"/>
                <a:ea typeface="Sora Light" pitchFamily="34" charset="-122"/>
                <a:cs typeface="Sora Light" pitchFamily="34" charset="-120"/>
              </a:rPr>
              <a:t>start</a:t>
            </a: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or </a:t>
            </a:r>
            <a:r>
              <a:rPr lang="en-US" b="1" dirty="0">
                <a:solidFill>
                  <a:srgbClr val="3B3535"/>
                </a:solidFill>
                <a:latin typeface="Aptos SemiBold" panose="020B0004020202020204" pitchFamily="34" charset="0"/>
                <a:ea typeface="Sora Light" pitchFamily="34" charset="-122"/>
                <a:cs typeface="Sora Light" pitchFamily="34" charset="-120"/>
              </a:rPr>
              <a:t>pause</a:t>
            </a: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the detection process directly from the web interface.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087693-C0D2-6127-608C-24265209CB2F}"/>
              </a:ext>
            </a:extLst>
          </p:cNvPr>
          <p:cNvSpPr/>
          <p:nvPr/>
        </p:nvSpPr>
        <p:spPr>
          <a:xfrm>
            <a:off x="12830175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4970"/>
            <a:ext cx="5210770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00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Algorithm &amp; Modules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674614"/>
            <a:ext cx="1311378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The core of our system relies on precise mathematical calculations and intelligent logic to translate hand gestures into accurate volume control.</a:t>
            </a:r>
            <a:endParaRPr lang="en-US" sz="2000" dirty="0">
              <a:latin typeface="Aptos Light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554486"/>
            <a:ext cx="3877032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1F1E1E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The Math</a:t>
            </a:r>
            <a:endParaRPr lang="en-US" sz="3050" b="1" dirty="0">
              <a:latin typeface="Aptos SemiBold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315295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ptos" panose="020B0004020202020204" pitchFamily="34" charset="0"/>
                <a:ea typeface="Sora Light" pitchFamily="34" charset="-122"/>
                <a:cs typeface="Sora Light" pitchFamily="34" charset="-120"/>
              </a:rPr>
              <a:t>Volume adjustments are determined by measuring the Euclidean distance between key hand landmarks: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3842980"/>
            <a:ext cx="1311378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842980"/>
            <a:ext cx="13113782" cy="33408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8309" y="4453295"/>
            <a:ext cx="5343287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1F1E1E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Gesture Logic &amp; Smoothing</a:t>
            </a:r>
            <a:endParaRPr lang="en-US" sz="3050" b="1" dirty="0">
              <a:latin typeface="Aptos SemiBold" panose="020B00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8309" y="5214104"/>
            <a:ext cx="4248507" cy="2300526"/>
          </a:xfrm>
          <a:prstGeom prst="roundRect">
            <a:avLst>
              <a:gd name="adj" fmla="val 4770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35449" y="5214104"/>
            <a:ext cx="91440" cy="2300526"/>
          </a:xfrm>
          <a:prstGeom prst="roundRect">
            <a:avLst>
              <a:gd name="adj" fmla="val 8458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3820" y="5421035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Pinch Gesture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3820" y="5834301"/>
            <a:ext cx="3766066" cy="147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If the distance between the thumb and index finger is less than 20 pixels, the system interprets this as a 'pinch' gesture, setting the volume to </a:t>
            </a:r>
            <a:r>
              <a:rPr lang="en-US" sz="2000" dirty="0">
                <a:solidFill>
                  <a:srgbClr val="00C090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0%</a:t>
            </a: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2000" dirty="0">
              <a:latin typeface="Aptos Light" panose="020B00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190887" y="5214104"/>
            <a:ext cx="4248507" cy="2300526"/>
          </a:xfrm>
          <a:prstGeom prst="roundRect">
            <a:avLst>
              <a:gd name="adj" fmla="val 4770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168027" y="5214104"/>
            <a:ext cx="91440" cy="2300526"/>
          </a:xfrm>
          <a:prstGeom prst="roundRect">
            <a:avLst>
              <a:gd name="adj" fmla="val 8458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5466398" y="5421035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Expand Gesture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466398" y="5834301"/>
            <a:ext cx="3766066" cy="147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If the distance between the thumb and index finger exceeds 200 pixels, this signifies an 'expand' gesture, setting the volume to </a:t>
            </a:r>
            <a:r>
              <a:rPr lang="en-US" sz="2000" dirty="0">
                <a:solidFill>
                  <a:srgbClr val="00C090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100%</a:t>
            </a: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2000" dirty="0">
              <a:latin typeface="Aptos Light" panose="020B00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23465" y="5214104"/>
            <a:ext cx="4248507" cy="2300526"/>
          </a:xfrm>
          <a:prstGeom prst="roundRect">
            <a:avLst>
              <a:gd name="adj" fmla="val 4770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600605" y="5214104"/>
            <a:ext cx="91440" cy="2300526"/>
          </a:xfrm>
          <a:prstGeom prst="roundRect">
            <a:avLst>
              <a:gd name="adj" fmla="val 8458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898975" y="5421035"/>
            <a:ext cx="258830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Volume Smoothing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98975" y="5834301"/>
            <a:ext cx="3766066" cy="147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To ensure a stable and flicker-free experience, a history buffer averages the volume over the last 5 frames, preventing sudden and erratic volume changes.</a:t>
            </a:r>
            <a:endParaRPr lang="en-US" sz="2000" dirty="0">
              <a:latin typeface="Aptos Light" panose="020B00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F8F910-B380-66E1-36F8-E2D9723B77A5}"/>
              </a:ext>
            </a:extLst>
          </p:cNvPr>
          <p:cNvSpPr/>
          <p:nvPr/>
        </p:nvSpPr>
        <p:spPr>
          <a:xfrm>
            <a:off x="12847760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9243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40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4400" b="1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594961"/>
            <a:ext cx="13113782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The </a:t>
            </a:r>
            <a:r>
              <a:rPr lang="en-US" sz="2000" b="1" dirty="0">
                <a:solidFill>
                  <a:srgbClr val="3B3535"/>
                </a:solidFill>
                <a:latin typeface="Aptos SemiBold" panose="020B0004020202020204" pitchFamily="34" charset="0"/>
                <a:ea typeface="Sora Light" pitchFamily="34" charset="-122"/>
                <a:cs typeface="Sora Light" pitchFamily="34" charset="-120"/>
              </a:rPr>
              <a:t>GestureVolume </a:t>
            </a: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project successfully demonstrates the seamless integration of Python, OpenCV, and MediaPipe to deliver an intuitive, touchless Human-Computer Interaction (HCI) interface for volume control. My system achieved an impressive 98% detection accuracy, maintaining low-latency performance even on standard hardware, thus providing a highly responsive and reliable user experience.</a:t>
            </a:r>
            <a:endParaRPr lang="en-US" sz="2000" dirty="0">
              <a:latin typeface="Aptos Light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220998"/>
            <a:ext cx="4333161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F1E1E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Future Scope</a:t>
            </a:r>
            <a:endParaRPr lang="en-US" sz="3400" b="1" dirty="0">
              <a:latin typeface="Aptos SemiBold" panose="020B00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071223"/>
            <a:ext cx="4371261" cy="8231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4049" y="5100161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Expanded Gestures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64049" y="5562124"/>
            <a:ext cx="395978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Implement a wider range of gestures for comprehensive media control, including 'Mute', 'Play/Pause', 'Next Track', and 'Previous Track'.</a:t>
            </a:r>
            <a:endParaRPr lang="en-US" sz="2000" dirty="0">
              <a:latin typeface="Aptos Light" panose="020B00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70" y="4071223"/>
            <a:ext cx="4371261" cy="8231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35310" y="5100161"/>
            <a:ext cx="27511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Multi-Hand Support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335310" y="5562124"/>
            <a:ext cx="395978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Develop functionality to recognise and process gestures from multiple hands simultaneously, opening avenues for collaborative or more complex controls.</a:t>
            </a:r>
            <a:endParaRPr lang="en-US" sz="2000" dirty="0">
              <a:latin typeface="Aptos Light" panose="020B00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30" y="4071223"/>
            <a:ext cx="4371261" cy="8231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06570" y="5100161"/>
            <a:ext cx="327314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System Tray Integration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706570" y="5562124"/>
            <a:ext cx="395978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Package the software as a lightweight background application, allowing users to effortlessly control system volume via gestures without foreground interaction.</a:t>
            </a:r>
            <a:endParaRPr lang="en-US" sz="2000" dirty="0">
              <a:latin typeface="Aptos Light" panose="020B00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31DAC-F7AA-C987-3039-4CB3B7C957F4}"/>
              </a:ext>
            </a:extLst>
          </p:cNvPr>
          <p:cNvSpPr/>
          <p:nvPr/>
        </p:nvSpPr>
        <p:spPr>
          <a:xfrm>
            <a:off x="12830175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3535" y="2402800"/>
            <a:ext cx="11403211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200"/>
              </a:lnSpc>
              <a:buNone/>
            </a:pPr>
            <a:r>
              <a:rPr lang="en-US" sz="8950" b="1" dirty="0">
                <a:solidFill>
                  <a:srgbClr val="1F1E1E"/>
                </a:solidFill>
                <a:latin typeface="Aptos Black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THANK YOU</a:t>
            </a:r>
            <a:endParaRPr lang="en-US" sz="8950" b="1" dirty="0">
              <a:latin typeface="Aptos Black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415313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We hope this presentation has provided valuable insight into the potential of GestureVolume. We are excited about the future of touchless interaction and welcome any questions you may have.</a:t>
            </a:r>
            <a:endParaRPr lang="en-US" dirty="0">
              <a:latin typeface="Aptos Light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5285184"/>
            <a:ext cx="833889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9633466" y="5285184"/>
            <a:ext cx="42461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8AFB9-448B-D8FE-D0B9-7B8F397BE5A4}"/>
              </a:ext>
            </a:extLst>
          </p:cNvPr>
          <p:cNvSpPr/>
          <p:nvPr/>
        </p:nvSpPr>
        <p:spPr>
          <a:xfrm>
            <a:off x="12830175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3998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ea typeface="Alexandria Semi Bold" pitchFamily="34" charset="-122"/>
                <a:cs typeface="Alexandria Semi Bold" pitchFamily="34" charset="-120"/>
              </a:rPr>
              <a:t>Introducing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58309" y="1877616"/>
            <a:ext cx="131137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The GestureVolume project, represents a significant step in the evolution of Human-Computer Interaction (HCI) through a "Loop Up" approach. This innovative project introduces a touchless, real-time application for controlling system volume using intuitive hand gestures. It is built upon a robust Python-based ecosystem, leveraging </a:t>
            </a:r>
            <a:r>
              <a:rPr lang="en-US" sz="2000" b="1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MediaPipe</a:t>
            </a:r>
            <a:r>
              <a:rPr lang="en-US" sz="20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 for hand landmark detection, </a:t>
            </a:r>
            <a:r>
              <a:rPr lang="en-US" sz="2000" b="1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OpenCV</a:t>
            </a:r>
            <a:r>
              <a:rPr lang="en-US" sz="20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 for video processing, and </a:t>
            </a:r>
            <a:r>
              <a:rPr lang="en-US" sz="2000" b="1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PyAutoGUI</a:t>
            </a:r>
            <a:r>
              <a:rPr lang="en-US" sz="20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 to interface with the operating system.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58309" y="3508177"/>
            <a:ext cx="4226838" cy="3881318"/>
          </a:xfrm>
          <a:prstGeom prst="roundRect">
            <a:avLst>
              <a:gd name="adj" fmla="val 2345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982504" y="373237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217" y="3911084"/>
            <a:ext cx="292418" cy="29241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2504" y="4598908"/>
            <a:ext cx="313598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Real-Time Interaction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2504" y="5085039"/>
            <a:ext cx="3778448" cy="197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Processes frames instantly, ensuring natural and responsive volume adjustments for a seamless user experience.</a:t>
            </a:r>
            <a:endParaRPr lang="en-US" sz="2000" dirty="0">
              <a:latin typeface="Aptos Light" panose="020B00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01722" y="3508177"/>
            <a:ext cx="4226838" cy="3881318"/>
          </a:xfrm>
          <a:prstGeom prst="roundRect">
            <a:avLst>
              <a:gd name="adj" fmla="val 2345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25916" y="373237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4629" y="3911084"/>
            <a:ext cx="292418" cy="29241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5916" y="4598908"/>
            <a:ext cx="33283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Hygiene &amp; Accessibility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425916" y="5085040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Offers a touchless interface, crucial for sterile environments and empowering users with limited physical mobility.</a:t>
            </a:r>
            <a:endParaRPr lang="en-US" sz="2000" dirty="0">
              <a:latin typeface="Aptos Light" panose="020B00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45134" y="3508177"/>
            <a:ext cx="4226957" cy="3881318"/>
          </a:xfrm>
          <a:prstGeom prst="roundRect">
            <a:avLst>
              <a:gd name="adj" fmla="val 2345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69329" y="373237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8042" y="3911084"/>
            <a:ext cx="292418" cy="29241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9329" y="45989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ptos" panose="020B0004020202020204" pitchFamily="34" charset="0"/>
                <a:ea typeface="Alexandria Semi Bold" pitchFamily="34" charset="-122"/>
                <a:cs typeface="Angsana New" panose="02020603050405020304" pitchFamily="18" charset="-34"/>
              </a:rPr>
              <a:t>Modern HCI</a:t>
            </a:r>
            <a:endParaRPr lang="en-US" sz="2200" b="1" dirty="0">
              <a:latin typeface="Aptos" panose="020B0004020202020204" pitchFamily="34" charset="0"/>
              <a:cs typeface="Angsana New" panose="02020603050405020304" pitchFamily="18" charset="-34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69329" y="5085040"/>
            <a:ext cx="377856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Demonstrates the immense potential of "vision-only" interfaces, requiring only a standard webcam, pushing boundaries of human-computer interaction.</a:t>
            </a:r>
            <a:endParaRPr lang="en-US" sz="2000" dirty="0">
              <a:latin typeface="Aptos Light" panose="020B00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77924C-EDD6-325D-AC30-2303129A35BE}"/>
              </a:ext>
            </a:extLst>
          </p:cNvPr>
          <p:cNvSpPr/>
          <p:nvPr/>
        </p:nvSpPr>
        <p:spPr>
          <a:xfrm>
            <a:off x="12830175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95789"/>
            <a:ext cx="6801207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How Gesture Control Works</a:t>
            </a:r>
            <a:endParaRPr lang="en-US" sz="3800" b="1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569720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system transforms natural hand movements into precise volume adjustments, creating an intuitive and touchless control experience.</a:t>
            </a:r>
            <a:endParaRPr lang="en-US" sz="145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66" y="2071568"/>
            <a:ext cx="1298258" cy="10760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07155" y="2581513"/>
            <a:ext cx="2589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69894" y="2255639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Camera Capture</a:t>
            </a:r>
            <a:endParaRPr lang="en-US" sz="1900" b="1" dirty="0"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69894" y="2668905"/>
            <a:ext cx="538043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Webcam continuously monitors hand position in real-time</a:t>
            </a:r>
            <a:endParaRPr lang="en-US" sz="1450" b="1" dirty="0"/>
          </a:p>
        </p:txBody>
      </p:sp>
      <p:sp>
        <p:nvSpPr>
          <p:cNvPr id="8" name="Shape 5"/>
          <p:cNvSpPr/>
          <p:nvPr/>
        </p:nvSpPr>
        <p:spPr>
          <a:xfrm>
            <a:off x="4731782" y="3161109"/>
            <a:ext cx="9094351" cy="11430"/>
          </a:xfrm>
          <a:prstGeom prst="roundRect">
            <a:avLst>
              <a:gd name="adj" fmla="val 676714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38" y="3193613"/>
            <a:ext cx="2596515" cy="107608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07155" y="3569851"/>
            <a:ext cx="2589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519023" y="3377684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Hand Detection</a:t>
            </a:r>
            <a:endParaRPr lang="en-US" sz="1900" b="1" dirty="0">
              <a:latin typeface="Aptos SemiBold" panose="020B00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519023" y="3790950"/>
            <a:ext cx="529066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MediaPipe identifies hand landmarks and finger positions</a:t>
            </a:r>
            <a:endParaRPr lang="en-US" sz="1450" b="1" dirty="0"/>
          </a:p>
        </p:txBody>
      </p:sp>
      <p:sp>
        <p:nvSpPr>
          <p:cNvPr id="13" name="Shape 9"/>
          <p:cNvSpPr/>
          <p:nvPr/>
        </p:nvSpPr>
        <p:spPr>
          <a:xfrm>
            <a:off x="5380911" y="4283154"/>
            <a:ext cx="8445222" cy="11430"/>
          </a:xfrm>
          <a:prstGeom prst="roundRect">
            <a:avLst>
              <a:gd name="adj" fmla="val 676714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309" y="4315658"/>
            <a:ext cx="3894773" cy="107608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07155" y="4691896"/>
            <a:ext cx="2589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6168152" y="4499729"/>
            <a:ext cx="2528888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Distance Calculation</a:t>
            </a:r>
            <a:endParaRPr lang="en-US" sz="1900" b="1" dirty="0">
              <a:latin typeface="Aptos SemiBold" panose="020B00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68152" y="4912995"/>
            <a:ext cx="451235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Measures space between thumb and index finger</a:t>
            </a:r>
            <a:endParaRPr lang="en-US" sz="1450" b="1" dirty="0"/>
          </a:p>
        </p:txBody>
      </p:sp>
      <p:sp>
        <p:nvSpPr>
          <p:cNvPr id="18" name="Shape 13"/>
          <p:cNvSpPr/>
          <p:nvPr/>
        </p:nvSpPr>
        <p:spPr>
          <a:xfrm>
            <a:off x="6030039" y="5405199"/>
            <a:ext cx="7796093" cy="11430"/>
          </a:xfrm>
          <a:prstGeom prst="roundRect">
            <a:avLst>
              <a:gd name="adj" fmla="val 676714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180" y="5437703"/>
            <a:ext cx="5193030" cy="107608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907155" y="5813941"/>
            <a:ext cx="2589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6817281" y="5621774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Volume Mapping</a:t>
            </a:r>
            <a:endParaRPr lang="en-US" sz="1900" b="1" dirty="0">
              <a:latin typeface="Aptos SemiBold" panose="020B0004020202020204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6817281" y="6035040"/>
            <a:ext cx="452747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Converts finger distance into volume percentage</a:t>
            </a:r>
            <a:endParaRPr lang="en-US" sz="1450" b="1" dirty="0"/>
          </a:p>
        </p:txBody>
      </p:sp>
      <p:sp>
        <p:nvSpPr>
          <p:cNvPr id="23" name="Shape 17"/>
          <p:cNvSpPr/>
          <p:nvPr/>
        </p:nvSpPr>
        <p:spPr>
          <a:xfrm>
            <a:off x="6679168" y="6527244"/>
            <a:ext cx="7146965" cy="11430"/>
          </a:xfrm>
          <a:prstGeom prst="roundRect">
            <a:avLst>
              <a:gd name="adj" fmla="val 676714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51" y="6559748"/>
            <a:ext cx="6491288" cy="1076087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3907155" y="6935986"/>
            <a:ext cx="2589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19"/>
          <p:cNvSpPr/>
          <p:nvPr/>
        </p:nvSpPr>
        <p:spPr>
          <a:xfrm>
            <a:off x="7466409" y="6743819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System Control</a:t>
            </a:r>
            <a:endParaRPr lang="en-US" sz="1900" b="1" dirty="0">
              <a:latin typeface="Aptos SemiBold" panose="020B0004020202020204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7466409" y="7157085"/>
            <a:ext cx="419171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Adjusts operating system volume in real-time</a:t>
            </a:r>
            <a:endParaRPr lang="en-US" sz="145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53012F-FEAF-32A5-4479-FEE44320B54F}"/>
              </a:ext>
            </a:extLst>
          </p:cNvPr>
          <p:cNvSpPr/>
          <p:nvPr/>
        </p:nvSpPr>
        <p:spPr>
          <a:xfrm>
            <a:off x="12830175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546503"/>
            <a:ext cx="1467922" cy="407075"/>
          </a:xfrm>
          <a:prstGeom prst="roundRect">
            <a:avLst>
              <a:gd name="adj" fmla="val 17883"/>
            </a:avLst>
          </a:prstGeom>
          <a:solidFill>
            <a:srgbClr val="D5DC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206" y="1663422"/>
            <a:ext cx="173236" cy="173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8001" y="1611392"/>
            <a:ext cx="94833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ABSTRACT</a:t>
            </a:r>
            <a:endParaRPr lang="en-US" sz="1350" b="1" dirty="0"/>
          </a:p>
        </p:txBody>
      </p:sp>
      <p:sp>
        <p:nvSpPr>
          <p:cNvPr id="5" name="Text 2"/>
          <p:cNvSpPr/>
          <p:nvPr/>
        </p:nvSpPr>
        <p:spPr>
          <a:xfrm>
            <a:off x="758309" y="20401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Project Overview</a:t>
            </a:r>
            <a:endParaRPr lang="en-US" sz="4450" b="1" dirty="0">
              <a:latin typeface="Aptos" panose="020B00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58309" y="3077766"/>
            <a:ext cx="4226838" cy="2668072"/>
          </a:xfrm>
          <a:prstGeom prst="roundRect">
            <a:avLst>
              <a:gd name="adj" fmla="val 341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82504" y="33019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Objective</a:t>
            </a:r>
            <a:endParaRPr lang="en-US" sz="2200" b="1" dirty="0"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2504" y="3788093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 an intuitive touchless volume control system using computer vision and gesture recognition technology</a:t>
            </a:r>
            <a:endParaRPr lang="en-US" sz="1700" b="1" dirty="0"/>
          </a:p>
        </p:txBody>
      </p:sp>
      <p:sp>
        <p:nvSpPr>
          <p:cNvPr id="9" name="Shape 6"/>
          <p:cNvSpPr/>
          <p:nvPr/>
        </p:nvSpPr>
        <p:spPr>
          <a:xfrm>
            <a:off x="5201722" y="3077766"/>
            <a:ext cx="4226838" cy="2668072"/>
          </a:xfrm>
          <a:prstGeom prst="roundRect">
            <a:avLst>
              <a:gd name="adj" fmla="val 341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425916" y="33019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Technologies</a:t>
            </a:r>
            <a:endParaRPr lang="en-US" sz="2200" b="1" dirty="0"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5916" y="3788093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programming with OpenCV for video processing, MediaPipe for hand tracking, and system integration libraries</a:t>
            </a:r>
            <a:endParaRPr lang="en-US" sz="1700" b="1" dirty="0"/>
          </a:p>
        </p:txBody>
      </p:sp>
      <p:sp>
        <p:nvSpPr>
          <p:cNvPr id="12" name="Shape 9"/>
          <p:cNvSpPr/>
          <p:nvPr/>
        </p:nvSpPr>
        <p:spPr>
          <a:xfrm>
            <a:off x="9645134" y="3077766"/>
            <a:ext cx="4226957" cy="2668072"/>
          </a:xfrm>
          <a:prstGeom prst="roundRect">
            <a:avLst>
              <a:gd name="adj" fmla="val 341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869329" y="33019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Key Outcomes</a:t>
            </a:r>
            <a:endParaRPr lang="en-US" sz="2200" b="1" dirty="0"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69329" y="3788093"/>
            <a:ext cx="377856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Accurate real-time gesture recognition, responsive volume control, and a user-friendly interface requiring no special hardware</a:t>
            </a:r>
            <a:endParaRPr lang="en-US" sz="1700" b="1" dirty="0"/>
          </a:p>
        </p:txBody>
      </p:sp>
      <p:sp>
        <p:nvSpPr>
          <p:cNvPr id="15" name="Text 12"/>
          <p:cNvSpPr/>
          <p:nvPr/>
        </p:nvSpPr>
        <p:spPr>
          <a:xfrm>
            <a:off x="758309" y="598955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project demonstrates practical applications of computer vision and machine learning, offering an accessible introduction to gesture-based human-computer interaction for educational purposes.</a:t>
            </a:r>
            <a:endParaRPr lang="en-US" sz="17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2E4FC-47DB-D658-B7BE-EEEACC3DC7EB}"/>
              </a:ext>
            </a:extLst>
          </p:cNvPr>
          <p:cNvSpPr/>
          <p:nvPr/>
        </p:nvSpPr>
        <p:spPr>
          <a:xfrm>
            <a:off x="12847760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50100"/>
            <a:ext cx="59384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System Architecture</a:t>
            </a:r>
            <a:endParaRPr lang="en-US" sz="4450" b="1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3139797"/>
            <a:ext cx="13113782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946077" y="3139797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717596" y="289607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0283" y="2968764"/>
            <a:ext cx="342067" cy="3420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4884" y="4006453"/>
            <a:ext cx="197298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Webcam Input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74884" y="4848820"/>
            <a:ext cx="197298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Captures live video feed</a:t>
            </a:r>
            <a:endParaRPr lang="en-US" sz="2000" b="1" dirty="0"/>
          </a:p>
        </p:txBody>
      </p:sp>
      <p:sp>
        <p:nvSpPr>
          <p:cNvPr id="9" name="Shape 6"/>
          <p:cNvSpPr/>
          <p:nvPr/>
        </p:nvSpPr>
        <p:spPr>
          <a:xfrm>
            <a:off x="4622959" y="3139797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394478" y="289607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7165" y="2968764"/>
            <a:ext cx="342067" cy="3420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651766" y="4006453"/>
            <a:ext cx="197298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Hand Detection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651766" y="4848820"/>
            <a:ext cx="197298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Identifies hand landmarks</a:t>
            </a:r>
            <a:endParaRPr lang="en-US" sz="2000" b="1" dirty="0"/>
          </a:p>
        </p:txBody>
      </p:sp>
      <p:sp>
        <p:nvSpPr>
          <p:cNvPr id="14" name="Shape 10"/>
          <p:cNvSpPr/>
          <p:nvPr/>
        </p:nvSpPr>
        <p:spPr>
          <a:xfrm>
            <a:off x="7299841" y="3139797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071360" y="289607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4048" y="2968764"/>
            <a:ext cx="342067" cy="3420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328648" y="4006453"/>
            <a:ext cx="197298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Gesture Processing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328648" y="4848820"/>
            <a:ext cx="197298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Analyses finger positions</a:t>
            </a:r>
            <a:endParaRPr lang="en-US" sz="2000" b="1" dirty="0"/>
          </a:p>
        </p:txBody>
      </p:sp>
      <p:sp>
        <p:nvSpPr>
          <p:cNvPr id="19" name="Shape 14"/>
          <p:cNvSpPr/>
          <p:nvPr/>
        </p:nvSpPr>
        <p:spPr>
          <a:xfrm>
            <a:off x="9976723" y="3139797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9748242" y="289607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0930" y="2968764"/>
            <a:ext cx="342067" cy="34206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005530" y="4006453"/>
            <a:ext cx="197298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Volume Mapping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9005530" y="4848820"/>
            <a:ext cx="197298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Converts to volume level</a:t>
            </a:r>
            <a:endParaRPr lang="en-US" sz="2000" b="1" dirty="0"/>
          </a:p>
        </p:txBody>
      </p:sp>
      <p:sp>
        <p:nvSpPr>
          <p:cNvPr id="24" name="Shape 18"/>
          <p:cNvSpPr/>
          <p:nvPr/>
        </p:nvSpPr>
        <p:spPr>
          <a:xfrm>
            <a:off x="12653605" y="3139797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12425124" y="289607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97812" y="2968764"/>
            <a:ext cx="342067" cy="34206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1682413" y="4006453"/>
            <a:ext cx="19729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OS Control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11682413" y="4492585"/>
            <a:ext cx="197298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Adjusts system volume</a:t>
            </a:r>
            <a:endParaRPr lang="en-US" sz="2000" b="1" dirty="0"/>
          </a:p>
        </p:txBody>
      </p:sp>
      <p:sp>
        <p:nvSpPr>
          <p:cNvPr id="29" name="Text 22"/>
          <p:cNvSpPr/>
          <p:nvPr/>
        </p:nvSpPr>
        <p:spPr>
          <a:xfrm>
            <a:off x="758309" y="625745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architecture follows a linear pipeline, processing visual input through multiple stages to achieve precise, responsive volume control.</a:t>
            </a:r>
            <a:endParaRPr lang="en-US" sz="20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18A558-99F0-1EF4-E597-B819055A4433}"/>
              </a:ext>
            </a:extLst>
          </p:cNvPr>
          <p:cNvSpPr/>
          <p:nvPr/>
        </p:nvSpPr>
        <p:spPr>
          <a:xfrm>
            <a:off x="12830175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5875" y="674192"/>
            <a:ext cx="2237601" cy="366474"/>
          </a:xfrm>
          <a:prstGeom prst="roundRect">
            <a:avLst>
              <a:gd name="adj" fmla="val 17878"/>
            </a:avLst>
          </a:prstGeom>
          <a:solidFill>
            <a:srgbClr val="D5D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875228" y="745210"/>
            <a:ext cx="212068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MODULE DESCRIPTION</a:t>
            </a:r>
            <a:endParaRPr lang="en-US" sz="1400" b="1" dirty="0"/>
          </a:p>
        </p:txBody>
      </p:sp>
      <p:sp>
        <p:nvSpPr>
          <p:cNvPr id="4" name="Text 2"/>
          <p:cNvSpPr/>
          <p:nvPr/>
        </p:nvSpPr>
        <p:spPr>
          <a:xfrm>
            <a:off x="758309" y="1089660"/>
            <a:ext cx="5414129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40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System Components</a:t>
            </a:r>
            <a:endParaRPr lang="en-US" sz="4400" b="1" dirty="0">
              <a:latin typeface="Aptos" panose="020B00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58309" y="2315885"/>
            <a:ext cx="4241244" cy="2702481"/>
          </a:xfrm>
          <a:prstGeom prst="roundRect">
            <a:avLst>
              <a:gd name="adj" fmla="val 4060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8309" y="2293025"/>
            <a:ext cx="4241244" cy="91440"/>
          </a:xfrm>
          <a:prstGeom prst="roundRect">
            <a:avLst>
              <a:gd name="adj" fmla="val 89565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586454" y="2023467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1952" y="2198846"/>
            <a:ext cx="233958" cy="23395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463516" y="2803327"/>
            <a:ext cx="2830830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Camera Input Module</a:t>
            </a:r>
            <a:endParaRPr lang="en-US" sz="2000" b="1" dirty="0">
              <a:latin typeface="Aptos SemiBold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6074" y="3240881"/>
            <a:ext cx="3805714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Initialises the webcam and continuously captures video frames at a stable frame rate for real-time processing.</a:t>
            </a:r>
            <a:endParaRPr lang="en-US" b="1" dirty="0"/>
          </a:p>
        </p:txBody>
      </p:sp>
      <p:sp>
        <p:nvSpPr>
          <p:cNvPr id="11" name="Shape 8"/>
          <p:cNvSpPr/>
          <p:nvPr/>
        </p:nvSpPr>
        <p:spPr>
          <a:xfrm>
            <a:off x="5194459" y="2315885"/>
            <a:ext cx="4241363" cy="2702481"/>
          </a:xfrm>
          <a:prstGeom prst="roundRect">
            <a:avLst>
              <a:gd name="adj" fmla="val 4060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194459" y="2293025"/>
            <a:ext cx="4241363" cy="91440"/>
          </a:xfrm>
          <a:prstGeom prst="roundRect">
            <a:avLst>
              <a:gd name="adj" fmla="val 89565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022604" y="2023467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8102" y="2198846"/>
            <a:ext cx="233958" cy="23395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765363" y="2803327"/>
            <a:ext cx="309943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Hand Detection Module</a:t>
            </a:r>
            <a:endParaRPr lang="en-US" sz="2000" b="1" dirty="0">
              <a:latin typeface="Aptos SemiBold" panose="020B00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412224" y="3240881"/>
            <a:ext cx="3805833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Uses MediaPipe to detect and track 21 hand landmarks in real time, capturing finger positions and hand orientation accurately.</a:t>
            </a:r>
            <a:endParaRPr lang="en-US" b="1" dirty="0"/>
          </a:p>
        </p:txBody>
      </p:sp>
      <p:sp>
        <p:nvSpPr>
          <p:cNvPr id="17" name="Shape 13"/>
          <p:cNvSpPr/>
          <p:nvPr/>
        </p:nvSpPr>
        <p:spPr>
          <a:xfrm>
            <a:off x="9630728" y="2315885"/>
            <a:ext cx="4241244" cy="2702481"/>
          </a:xfrm>
          <a:prstGeom prst="roundRect">
            <a:avLst>
              <a:gd name="adj" fmla="val 4060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9630728" y="2293025"/>
            <a:ext cx="4241244" cy="91440"/>
          </a:xfrm>
          <a:prstGeom prst="roundRect">
            <a:avLst>
              <a:gd name="adj" fmla="val 89565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11458873" y="2023467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34371" y="2198846"/>
            <a:ext cx="233958" cy="23395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148054" y="2803327"/>
            <a:ext cx="3206591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Gesture Analysis Module</a:t>
            </a:r>
            <a:endParaRPr lang="en-US" sz="2000" b="1" dirty="0">
              <a:latin typeface="Aptos SemiBold" panose="020B0004020202020204" pitchFamily="34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9848493" y="3240881"/>
            <a:ext cx="3805714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Calculates Euclidean distance between thumb tip and index finger tip. Applies smoothing algorithms to reduce jitter and ensure stable readings.</a:t>
            </a:r>
            <a:endParaRPr lang="en-US" b="1" dirty="0"/>
          </a:p>
        </p:txBody>
      </p:sp>
      <p:sp>
        <p:nvSpPr>
          <p:cNvPr id="23" name="Shape 18"/>
          <p:cNvSpPr/>
          <p:nvPr/>
        </p:nvSpPr>
        <p:spPr>
          <a:xfrm>
            <a:off x="758309" y="5505688"/>
            <a:ext cx="6459379" cy="2078593"/>
          </a:xfrm>
          <a:prstGeom prst="roundRect">
            <a:avLst>
              <a:gd name="adj" fmla="val 5279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9"/>
          <p:cNvSpPr/>
          <p:nvPr/>
        </p:nvSpPr>
        <p:spPr>
          <a:xfrm>
            <a:off x="758309" y="5482828"/>
            <a:ext cx="6459379" cy="91440"/>
          </a:xfrm>
          <a:prstGeom prst="roundRect">
            <a:avLst>
              <a:gd name="adj" fmla="val 89565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0"/>
          <p:cNvSpPr/>
          <p:nvPr/>
        </p:nvSpPr>
        <p:spPr>
          <a:xfrm>
            <a:off x="3695521" y="5213271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1020" y="5388650"/>
            <a:ext cx="233958" cy="233958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2348270" y="5993130"/>
            <a:ext cx="327945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Volume Mapping Module</a:t>
            </a:r>
            <a:endParaRPr lang="en-US" sz="2000" b="1" dirty="0">
              <a:latin typeface="Aptos SemiBold" panose="020B0004020202020204" pitchFamily="34" charset="0"/>
            </a:endParaRPr>
          </a:p>
        </p:txBody>
      </p:sp>
      <p:sp>
        <p:nvSpPr>
          <p:cNvPr id="28" name="Text 22"/>
          <p:cNvSpPr/>
          <p:nvPr/>
        </p:nvSpPr>
        <p:spPr>
          <a:xfrm>
            <a:off x="976074" y="6430685"/>
            <a:ext cx="6023848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Converts finger distance measurements into percentage values (0-100%). Implements linear interpolation for smooth volume transitions.</a:t>
            </a:r>
            <a:endParaRPr lang="en-US" b="1" dirty="0"/>
          </a:p>
        </p:txBody>
      </p:sp>
      <p:sp>
        <p:nvSpPr>
          <p:cNvPr id="29" name="Shape 23"/>
          <p:cNvSpPr/>
          <p:nvPr/>
        </p:nvSpPr>
        <p:spPr>
          <a:xfrm>
            <a:off x="7412593" y="5505688"/>
            <a:ext cx="6459379" cy="2078593"/>
          </a:xfrm>
          <a:prstGeom prst="roundRect">
            <a:avLst>
              <a:gd name="adj" fmla="val 5279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4"/>
          <p:cNvSpPr/>
          <p:nvPr/>
        </p:nvSpPr>
        <p:spPr>
          <a:xfrm>
            <a:off x="7412593" y="5482828"/>
            <a:ext cx="6459379" cy="91440"/>
          </a:xfrm>
          <a:prstGeom prst="roundRect">
            <a:avLst>
              <a:gd name="adj" fmla="val 89565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5"/>
          <p:cNvSpPr/>
          <p:nvPr/>
        </p:nvSpPr>
        <p:spPr>
          <a:xfrm>
            <a:off x="10349805" y="5213271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25304" y="5388650"/>
            <a:ext cx="233958" cy="233958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9117449" y="5993130"/>
            <a:ext cx="304966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System Control Module</a:t>
            </a:r>
            <a:endParaRPr lang="en-US" sz="2000" b="1" dirty="0">
              <a:latin typeface="Aptos SemiBold" panose="020B0004020202020204" pitchFamily="34" charset="0"/>
            </a:endParaRPr>
          </a:p>
        </p:txBody>
      </p:sp>
      <p:sp>
        <p:nvSpPr>
          <p:cNvPr id="34" name="Text 27"/>
          <p:cNvSpPr/>
          <p:nvPr/>
        </p:nvSpPr>
        <p:spPr>
          <a:xfrm>
            <a:off x="7630358" y="6430685"/>
            <a:ext cx="6023848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Interfaces with operating system audio controls through PyAutoGUI. Sends volume adjustment commands and provides visual feedback on screen.</a:t>
            </a:r>
            <a:endParaRPr lang="en-US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5025C5-8820-E522-1828-F1A92DC3866F}"/>
              </a:ext>
            </a:extLst>
          </p:cNvPr>
          <p:cNvSpPr/>
          <p:nvPr/>
        </p:nvSpPr>
        <p:spPr>
          <a:xfrm>
            <a:off x="12830175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87003"/>
            <a:ext cx="3706058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Technology Stack</a:t>
            </a:r>
            <a:endParaRPr lang="en-US" sz="3600" b="1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55" y="1619845"/>
            <a:ext cx="3275528" cy="32626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040868"/>
            <a:ext cx="2223611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Core Language</a:t>
            </a:r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5459611"/>
            <a:ext cx="5039320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Aptos SemiBold" panose="020B0004020202020204" pitchFamily="34" charset="0"/>
                <a:ea typeface="Sora Light" pitchFamily="34" charset="-122"/>
                <a:cs typeface="Sora Light" pitchFamily="34" charset="-120"/>
              </a:rPr>
              <a:t>Python </a:t>
            </a:r>
            <a:r>
              <a:rPr lang="en-US" dirty="0">
                <a:solidFill>
                  <a:srgbClr val="3B3535"/>
                </a:solidFill>
                <a:latin typeface="Aptos Light" panose="020B0004020202020204" pitchFamily="34" charset="0"/>
                <a:ea typeface="Sora Light" pitchFamily="34" charset="-122"/>
                <a:cs typeface="Sora Light" pitchFamily="34" charset="-120"/>
              </a:rPr>
              <a:t>provides the foundation with its extensive libraries and ease of use for rapid prototyping.</a:t>
            </a:r>
            <a:endParaRPr lang="en-US" dirty="0">
              <a:latin typeface="Aptos Light" panose="020B00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48864" y="1831062"/>
            <a:ext cx="3794998" cy="1330881"/>
          </a:xfrm>
          <a:prstGeom prst="roundRect">
            <a:avLst>
              <a:gd name="adj" fmla="val 549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148864" y="1815822"/>
            <a:ext cx="3794998" cy="60960"/>
          </a:xfrm>
          <a:prstGeom prst="roundRect">
            <a:avLst>
              <a:gd name="adj" fmla="val 9702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835146" y="1619845"/>
            <a:ext cx="422434" cy="422434"/>
          </a:xfrm>
          <a:prstGeom prst="roundRect">
            <a:avLst>
              <a:gd name="adj" fmla="val 21646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1828" y="1746528"/>
            <a:ext cx="168950" cy="1689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119818" y="2183130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OpenCV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304836" y="2555438"/>
            <a:ext cx="348305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Computer vision library for video capture and image processing</a:t>
            </a:r>
            <a:endParaRPr lang="en-US" sz="1400" b="1" dirty="0"/>
          </a:p>
        </p:txBody>
      </p:sp>
      <p:sp>
        <p:nvSpPr>
          <p:cNvPr id="12" name="Shape 8"/>
          <p:cNvSpPr/>
          <p:nvPr/>
        </p:nvSpPr>
        <p:spPr>
          <a:xfrm>
            <a:off x="10084594" y="1831062"/>
            <a:ext cx="3794998" cy="1330881"/>
          </a:xfrm>
          <a:prstGeom prst="roundRect">
            <a:avLst>
              <a:gd name="adj" fmla="val 549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10084594" y="1815822"/>
            <a:ext cx="3794998" cy="60960"/>
          </a:xfrm>
          <a:prstGeom prst="roundRect">
            <a:avLst>
              <a:gd name="adj" fmla="val 9702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11770876" y="1619845"/>
            <a:ext cx="422434" cy="422434"/>
          </a:xfrm>
          <a:prstGeom prst="roundRect">
            <a:avLst>
              <a:gd name="adj" fmla="val 21646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97558" y="1746528"/>
            <a:ext cx="168950" cy="16895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055548" y="2183130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MediaPipe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0240566" y="2555438"/>
            <a:ext cx="348305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Google's framework for hand landmark detection and tracking</a:t>
            </a:r>
            <a:endParaRPr lang="en-US" sz="1400" b="1" dirty="0"/>
          </a:p>
        </p:txBody>
      </p:sp>
      <p:sp>
        <p:nvSpPr>
          <p:cNvPr id="18" name="Shape 13"/>
          <p:cNvSpPr/>
          <p:nvPr/>
        </p:nvSpPr>
        <p:spPr>
          <a:xfrm>
            <a:off x="6148864" y="3513892"/>
            <a:ext cx="3794998" cy="1330881"/>
          </a:xfrm>
          <a:prstGeom prst="roundRect">
            <a:avLst>
              <a:gd name="adj" fmla="val 549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6148864" y="3498652"/>
            <a:ext cx="3794998" cy="60960"/>
          </a:xfrm>
          <a:prstGeom prst="roundRect">
            <a:avLst>
              <a:gd name="adj" fmla="val 9702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835146" y="3302675"/>
            <a:ext cx="422434" cy="422434"/>
          </a:xfrm>
          <a:prstGeom prst="roundRect">
            <a:avLst>
              <a:gd name="adj" fmla="val 21646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1828" y="3429357"/>
            <a:ext cx="168950" cy="16895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119818" y="3865959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PyAutoGUI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304836" y="4238268"/>
            <a:ext cx="348305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Cross-platform automation for system volume control</a:t>
            </a:r>
            <a:endParaRPr lang="en-US" sz="1400" b="1" dirty="0"/>
          </a:p>
        </p:txBody>
      </p:sp>
      <p:sp>
        <p:nvSpPr>
          <p:cNvPr id="24" name="Shape 18"/>
          <p:cNvSpPr/>
          <p:nvPr/>
        </p:nvSpPr>
        <p:spPr>
          <a:xfrm>
            <a:off x="10084594" y="3513892"/>
            <a:ext cx="3794998" cy="1330881"/>
          </a:xfrm>
          <a:prstGeom prst="roundRect">
            <a:avLst>
              <a:gd name="adj" fmla="val 549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10084594" y="3498652"/>
            <a:ext cx="3794998" cy="60960"/>
          </a:xfrm>
          <a:prstGeom prst="roundRect">
            <a:avLst>
              <a:gd name="adj" fmla="val 9702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0"/>
          <p:cNvSpPr/>
          <p:nvPr/>
        </p:nvSpPr>
        <p:spPr>
          <a:xfrm>
            <a:off x="11770876" y="3302675"/>
            <a:ext cx="422434" cy="422434"/>
          </a:xfrm>
          <a:prstGeom prst="roundRect">
            <a:avLst>
              <a:gd name="adj" fmla="val 21646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97558" y="3429357"/>
            <a:ext cx="168950" cy="16895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1055548" y="3865959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NumPy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29" name="Text 22"/>
          <p:cNvSpPr/>
          <p:nvPr/>
        </p:nvSpPr>
        <p:spPr>
          <a:xfrm>
            <a:off x="10240566" y="4238268"/>
            <a:ext cx="348305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Numerical computing for efficient calculations and data handling</a:t>
            </a:r>
            <a:endParaRPr lang="en-US" sz="1400" b="1" dirty="0"/>
          </a:p>
        </p:txBody>
      </p:sp>
      <p:sp>
        <p:nvSpPr>
          <p:cNvPr id="30" name="Shape 23"/>
          <p:cNvSpPr/>
          <p:nvPr/>
        </p:nvSpPr>
        <p:spPr>
          <a:xfrm>
            <a:off x="6148864" y="5196721"/>
            <a:ext cx="3794998" cy="1330881"/>
          </a:xfrm>
          <a:prstGeom prst="roundRect">
            <a:avLst>
              <a:gd name="adj" fmla="val 549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4"/>
          <p:cNvSpPr/>
          <p:nvPr/>
        </p:nvSpPr>
        <p:spPr>
          <a:xfrm>
            <a:off x="6148864" y="5181481"/>
            <a:ext cx="3794998" cy="60960"/>
          </a:xfrm>
          <a:prstGeom prst="roundRect">
            <a:avLst>
              <a:gd name="adj" fmla="val 9702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5"/>
          <p:cNvSpPr/>
          <p:nvPr/>
        </p:nvSpPr>
        <p:spPr>
          <a:xfrm>
            <a:off x="7835146" y="4985504"/>
            <a:ext cx="422434" cy="422434"/>
          </a:xfrm>
          <a:prstGeom prst="roundRect">
            <a:avLst>
              <a:gd name="adj" fmla="val 21646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828" y="5112187"/>
            <a:ext cx="168950" cy="168950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7119818" y="5548789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Time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35" name="Text 27"/>
          <p:cNvSpPr/>
          <p:nvPr/>
        </p:nvSpPr>
        <p:spPr>
          <a:xfrm>
            <a:off x="6304836" y="5921097"/>
            <a:ext cx="348305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Manages the timing of the video processing and calculates performance</a:t>
            </a:r>
            <a:endParaRPr lang="en-US" sz="1400" b="1" dirty="0"/>
          </a:p>
        </p:txBody>
      </p:sp>
      <p:sp>
        <p:nvSpPr>
          <p:cNvPr id="36" name="Shape 28"/>
          <p:cNvSpPr/>
          <p:nvPr/>
        </p:nvSpPr>
        <p:spPr>
          <a:xfrm>
            <a:off x="10084594" y="5196721"/>
            <a:ext cx="3794998" cy="1330881"/>
          </a:xfrm>
          <a:prstGeom prst="roundRect">
            <a:avLst>
              <a:gd name="adj" fmla="val 5497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29"/>
          <p:cNvSpPr/>
          <p:nvPr/>
        </p:nvSpPr>
        <p:spPr>
          <a:xfrm>
            <a:off x="10084594" y="5181481"/>
            <a:ext cx="3794998" cy="60960"/>
          </a:xfrm>
          <a:prstGeom prst="roundRect">
            <a:avLst>
              <a:gd name="adj" fmla="val 9702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0"/>
          <p:cNvSpPr/>
          <p:nvPr/>
        </p:nvSpPr>
        <p:spPr>
          <a:xfrm>
            <a:off x="11770876" y="4985504"/>
            <a:ext cx="422434" cy="422434"/>
          </a:xfrm>
          <a:prstGeom prst="roundRect">
            <a:avLst>
              <a:gd name="adj" fmla="val 21646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97558" y="5112187"/>
            <a:ext cx="168950" cy="168950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11055548" y="5548789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Flask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41" name="Text 32"/>
          <p:cNvSpPr/>
          <p:nvPr/>
        </p:nvSpPr>
        <p:spPr>
          <a:xfrm>
            <a:off x="10240566" y="5921097"/>
            <a:ext cx="348305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Lightweight web framework used to stream the video feed and host a project dashboard.</a:t>
            </a:r>
            <a:endParaRPr lang="en-US" sz="1400" b="1" dirty="0"/>
          </a:p>
        </p:txBody>
      </p:sp>
      <p:sp>
        <p:nvSpPr>
          <p:cNvPr id="42" name="Shape 33"/>
          <p:cNvSpPr/>
          <p:nvPr/>
        </p:nvSpPr>
        <p:spPr>
          <a:xfrm>
            <a:off x="758309" y="6844308"/>
            <a:ext cx="13113782" cy="598170"/>
          </a:xfrm>
          <a:prstGeom prst="roundRect">
            <a:avLst>
              <a:gd name="adj" fmla="val 9888"/>
            </a:avLst>
          </a:prstGeom>
          <a:solidFill>
            <a:srgbClr val="C0CA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3" name="Image 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041" y="7056953"/>
            <a:ext cx="175974" cy="140732"/>
          </a:xfrm>
          <a:prstGeom prst="rect">
            <a:avLst/>
          </a:prstGeom>
        </p:spPr>
      </p:pic>
      <p:sp>
        <p:nvSpPr>
          <p:cNvPr id="44" name="Text 34"/>
          <p:cNvSpPr/>
          <p:nvPr/>
        </p:nvSpPr>
        <p:spPr>
          <a:xfrm>
            <a:off x="1215747" y="7020163"/>
            <a:ext cx="1251561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Compatible with Windows, macOS, and Linux operating systems</a:t>
            </a:r>
            <a:endParaRPr lang="en-US" sz="16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E68EDE-F628-78CE-43D8-5A2797F7A533}"/>
              </a:ext>
            </a:extLst>
          </p:cNvPr>
          <p:cNvSpPr/>
          <p:nvPr/>
        </p:nvSpPr>
        <p:spPr>
          <a:xfrm>
            <a:off x="12830175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325"/>
            <a:ext cx="73704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Python Code Explanation</a:t>
            </a:r>
            <a:endParaRPr lang="en-US" sz="4800" b="1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2034302"/>
            <a:ext cx="4226838" cy="2723317"/>
          </a:xfrm>
          <a:prstGeom prst="roundRect">
            <a:avLst>
              <a:gd name="adj" fmla="val 5372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27829" y="2034302"/>
            <a:ext cx="121920" cy="2723317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492091" y="22813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Camera Access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96804" y="2924657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OpenCV's VideoCapture initialises webcam and retrieves frames continuously using a loop structure</a:t>
            </a:r>
            <a:endParaRPr lang="en-US" sz="1600" b="1" dirty="0"/>
          </a:p>
        </p:txBody>
      </p:sp>
      <p:sp>
        <p:nvSpPr>
          <p:cNvPr id="7" name="Shape 5"/>
          <p:cNvSpPr/>
          <p:nvPr/>
        </p:nvSpPr>
        <p:spPr>
          <a:xfrm>
            <a:off x="5201722" y="2034302"/>
            <a:ext cx="4226838" cy="2723317"/>
          </a:xfrm>
          <a:prstGeom prst="roundRect">
            <a:avLst>
              <a:gd name="adj" fmla="val 5372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71242" y="2034302"/>
            <a:ext cx="121920" cy="2723317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40216" y="2281357"/>
            <a:ext cx="3641288" cy="486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Hand Landmark Detection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40216" y="2909410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MediaPipe processes each frame, identifying 21 3D coordinates representing finger joints and palm position</a:t>
            </a:r>
            <a:endParaRPr lang="en-US" sz="1600" b="1" dirty="0"/>
          </a:p>
        </p:txBody>
      </p:sp>
      <p:sp>
        <p:nvSpPr>
          <p:cNvPr id="11" name="Shape 9"/>
          <p:cNvSpPr/>
          <p:nvPr/>
        </p:nvSpPr>
        <p:spPr>
          <a:xfrm>
            <a:off x="9645134" y="2034302"/>
            <a:ext cx="4226957" cy="2723317"/>
          </a:xfrm>
          <a:prstGeom prst="roundRect">
            <a:avLst>
              <a:gd name="adj" fmla="val 5372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14654" y="2034302"/>
            <a:ext cx="121920" cy="2723317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316766" y="2281357"/>
            <a:ext cx="29750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Distance Calculation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3629" y="2853217"/>
            <a:ext cx="36414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NumPy computes Euclidean distance: √[(x₂-x₁)² + (y₂-y₁)²] between thumb and index finger tips</a:t>
            </a:r>
            <a:endParaRPr lang="en-US" sz="1600" b="1" dirty="0"/>
          </a:p>
        </p:txBody>
      </p:sp>
      <p:sp>
        <p:nvSpPr>
          <p:cNvPr id="15" name="Shape 13"/>
          <p:cNvSpPr/>
          <p:nvPr/>
        </p:nvSpPr>
        <p:spPr>
          <a:xfrm>
            <a:off x="2980015" y="4974193"/>
            <a:ext cx="4226838" cy="2367082"/>
          </a:xfrm>
          <a:prstGeom prst="roundRect">
            <a:avLst>
              <a:gd name="adj" fmla="val 6181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2949535" y="4974193"/>
            <a:ext cx="121920" cy="2367082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713798" y="52212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Volume Mapping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318510" y="5878834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Linear interpolation maps distance range (30-200 pixels) to volume percentage (0-100%)</a:t>
            </a:r>
            <a:endParaRPr lang="en-US" sz="1600" b="1" dirty="0"/>
          </a:p>
        </p:txBody>
      </p:sp>
      <p:sp>
        <p:nvSpPr>
          <p:cNvPr id="19" name="Shape 17"/>
          <p:cNvSpPr/>
          <p:nvPr/>
        </p:nvSpPr>
        <p:spPr>
          <a:xfrm>
            <a:off x="7423428" y="4974193"/>
            <a:ext cx="4226838" cy="2367082"/>
          </a:xfrm>
          <a:prstGeom prst="roundRect">
            <a:avLst>
              <a:gd name="adj" fmla="val 6181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392948" y="4974193"/>
            <a:ext cx="121920" cy="2367082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157210" y="52212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ptos SemiBold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System Control</a:t>
            </a:r>
            <a:endParaRPr lang="en-US" sz="2400" b="1" dirty="0">
              <a:latin typeface="Aptos SemiBold" panose="020B00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761923" y="5793108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PyAutoGUI simulates volume key presses or directly interfaces with OS audio API to adjust volume level</a:t>
            </a:r>
            <a:endParaRPr lang="en-US" sz="16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37CBE3-ECCA-A7C4-76F0-3755A4466F86}"/>
              </a:ext>
            </a:extLst>
          </p:cNvPr>
          <p:cNvSpPr/>
          <p:nvPr/>
        </p:nvSpPr>
        <p:spPr>
          <a:xfrm>
            <a:off x="12830175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134" y="235744"/>
            <a:ext cx="3199329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1F1E1E"/>
                </a:solidFill>
                <a:latin typeface="Aptos" panose="020B0004020202020204" pitchFamily="34" charset="0"/>
                <a:ea typeface="Alexandria Semi Bold" pitchFamily="34" charset="-122"/>
                <a:cs typeface="Alexandria Semi Bold" pitchFamily="34" charset="-120"/>
              </a:rPr>
              <a:t>System Output</a:t>
            </a:r>
            <a:endParaRPr lang="en-US" sz="3600" b="1" dirty="0">
              <a:latin typeface="Aptos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FF07EC-6723-2D91-1429-10330132BF14}"/>
              </a:ext>
            </a:extLst>
          </p:cNvPr>
          <p:cNvSpPr/>
          <p:nvPr/>
        </p:nvSpPr>
        <p:spPr>
          <a:xfrm>
            <a:off x="12830175" y="7758113"/>
            <a:ext cx="1800225" cy="47148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81" y="770335"/>
            <a:ext cx="11590437" cy="7243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1195</Words>
  <Application>Microsoft Macintosh PowerPoint</Application>
  <PresentationFormat>Custom</PresentationFormat>
  <Paragraphs>145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 SemiBold</vt:lpstr>
      <vt:lpstr>Aptos Light</vt:lpstr>
      <vt:lpstr>Arial</vt:lpstr>
      <vt:lpstr>Aptos Black</vt:lpstr>
      <vt:lpstr>Sora Light</vt:lpstr>
      <vt:lpstr>Aptos</vt:lpstr>
      <vt:lpstr>Alexandria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souravgorai.365@outlook.com</cp:lastModifiedBy>
  <cp:revision>2</cp:revision>
  <dcterms:created xsi:type="dcterms:W3CDTF">2026-01-07T21:05:30Z</dcterms:created>
  <dcterms:modified xsi:type="dcterms:W3CDTF">2026-01-07T22:03:04Z</dcterms:modified>
</cp:coreProperties>
</file>